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
  </p:notesMasterIdLst>
  <p:sldIdLst>
    <p:sldId id="308" r:id="rId2"/>
  </p:sldIdLst>
  <p:sldSz cx="493776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Cambria Math" panose="02040503050406030204" pitchFamily="18" charset="0"/>
      <p:regular r:id="rId10"/>
    </p:embeddedFont>
    <p:embeddedFont>
      <p:font typeface="Segoe UI Light" panose="020B0502040204020203" pitchFamily="34" charset="0"/>
      <p:regular r:id="rId11"/>
      <p:italic r:id="rId12"/>
    </p:embeddedFont>
    <p:embeddedFont>
      <p:font typeface="Segoe UI Semibold" panose="020B0702040204020203" pitchFamily="34" charset="0"/>
      <p:bold r:id="rId13"/>
      <p:boldItalic r:id="rId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52" userDrawn="1">
          <p15:clr>
            <a:srgbClr val="A4A3A4"/>
          </p15:clr>
        </p15:guide>
        <p15:guide id="3" pos="2712" userDrawn="1">
          <p15:clr>
            <a:srgbClr val="A4A3A4"/>
          </p15:clr>
        </p15:guide>
        <p15:guide id="6" orient="horz" pos="1104" userDrawn="1">
          <p15:clr>
            <a:srgbClr val="A4A3A4"/>
          </p15:clr>
        </p15:guide>
        <p15:guide id="7" pos="5304" userDrawn="1">
          <p15:clr>
            <a:srgbClr val="A4A3A4"/>
          </p15:clr>
        </p15:guide>
        <p15:guide id="8" pos="10536" userDrawn="1">
          <p15:clr>
            <a:srgbClr val="5ACBF0"/>
          </p15:clr>
        </p15:guide>
        <p15:guide id="9" pos="7896" userDrawn="1">
          <p15:clr>
            <a:srgbClr val="A4A3A4"/>
          </p15:clr>
        </p15:guide>
        <p15:guide id="10" pos="13104" userDrawn="1">
          <p15:clr>
            <a:srgbClr val="A4A3A4"/>
          </p15:clr>
        </p15:guide>
        <p15:guide id="11" pos="18168" userDrawn="1">
          <p15:clr>
            <a:srgbClr val="A4A3A4"/>
          </p15:clr>
        </p15:guide>
        <p15:guide id="12" pos="20836" userDrawn="1">
          <p15:clr>
            <a:srgbClr val="A4A3A4"/>
          </p15:clr>
        </p15:guide>
        <p15:guide id="13" pos="23328" userDrawn="1">
          <p15:clr>
            <a:srgbClr val="A4A3A4"/>
          </p15:clr>
        </p15:guide>
        <p15:guide id="14" pos="25944" userDrawn="1">
          <p15:clr>
            <a:srgbClr val="A4A3A4"/>
          </p15:clr>
        </p15:guide>
        <p15:guide id="15" pos="28440" userDrawn="1">
          <p15:clr>
            <a:srgbClr val="A4A3A4"/>
          </p15:clr>
        </p15:guide>
        <p15:guide id="16" orient="horz" pos="200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ton Öberg Sysojev" initials="AÖS" lastIdx="5" clrIdx="0">
    <p:extLst>
      <p:ext uri="{19B8F6BF-5375-455C-9EA6-DF929625EA0E}">
        <p15:presenceInfo xmlns:p15="http://schemas.microsoft.com/office/powerpoint/2012/main" userId="S-1-5-21-2924646478-2832283277-1933259992-61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7E9"/>
    <a:srgbClr val="D9CBD0"/>
    <a:srgbClr val="870052"/>
    <a:srgbClr val="FBFBFB"/>
    <a:srgbClr val="640000"/>
    <a:srgbClr val="820000"/>
    <a:srgbClr val="6B6B6B"/>
    <a:srgbClr val="0D0D0D"/>
    <a:srgbClr val="31092D"/>
    <a:srgbClr val="E1F1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0319" autoAdjust="0"/>
  </p:normalViewPr>
  <p:slideViewPr>
    <p:cSldViewPr snapToGrid="0" showGuides="1">
      <p:cViewPr>
        <p:scale>
          <a:sx n="40" d="100"/>
          <a:sy n="40" d="100"/>
        </p:scale>
        <p:origin x="-1884" y="-3240"/>
      </p:cViewPr>
      <p:guideLst>
        <p:guide pos="15552"/>
        <p:guide pos="2712"/>
        <p:guide orient="horz" pos="1104"/>
        <p:guide pos="5304"/>
        <p:guide pos="10536"/>
        <p:guide pos="7896"/>
        <p:guide pos="13104"/>
        <p:guide pos="18168"/>
        <p:guide pos="20836"/>
        <p:guide pos="23328"/>
        <p:guide pos="25944"/>
        <p:guide pos="28440"/>
        <p:guide orient="horz" pos="20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commentAuthors" Target="commentAuthors.xml"/><Relationship Id="rId10" Type="http://schemas.openxmlformats.org/officeDocument/2006/relationships/font" Target="fonts/font7.fntdata"/><Relationship Id="rId19" Type="http://schemas.openxmlformats.org/officeDocument/2006/relationships/tableStyles" Target="tableStyle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6/3/2021</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6/3/2021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6/3/2021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6/3/2021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6/3/2021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6/3/2021</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7005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9BCF59-3314-492D-8454-9676063ADC4A}"/>
              </a:ext>
            </a:extLst>
          </p:cNvPr>
          <p:cNvSpPr/>
          <p:nvPr/>
        </p:nvSpPr>
        <p:spPr>
          <a:xfrm>
            <a:off x="0" y="0"/>
            <a:ext cx="11251096" cy="32918400"/>
          </a:xfrm>
          <a:prstGeom prst="rect">
            <a:avLst/>
          </a:prstGeom>
          <a:solidFill>
            <a:srgbClr val="FBFB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5" name="TextBox 4">
            <a:extLst>
              <a:ext uri="{FF2B5EF4-FFF2-40B4-BE49-F238E27FC236}">
                <a16:creationId xmlns:a16="http://schemas.microsoft.com/office/drawing/2014/main" id="{8DA5F053-C12D-4BA3-A7EE-9018CBAA8586}"/>
              </a:ext>
            </a:extLst>
          </p:cNvPr>
          <p:cNvSpPr txBox="1"/>
          <p:nvPr/>
        </p:nvSpPr>
        <p:spPr>
          <a:xfrm>
            <a:off x="636103" y="472117"/>
            <a:ext cx="10043111" cy="3908762"/>
          </a:xfrm>
          <a:prstGeom prst="rect">
            <a:avLst/>
          </a:prstGeom>
          <a:noFill/>
        </p:spPr>
        <p:txBody>
          <a:bodyPr wrap="square" rtlCol="0">
            <a:spAutoFit/>
          </a:bodyPr>
          <a:lstStyle/>
          <a:p>
            <a:r>
              <a:rPr lang="en-US" sz="6200" b="1" dirty="0">
                <a:latin typeface="Segoe UI Light" panose="020B0502040204020203" pitchFamily="34" charset="0"/>
                <a:cs typeface="Segoe UI Light" panose="020B0502040204020203" pitchFamily="34" charset="0"/>
              </a:rPr>
              <a:t>Persistence to methotrexate treatment in early rheumatoid arthritis has a familial component</a:t>
            </a:r>
            <a:endParaRPr lang="en-US" sz="6200" dirty="0">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2D84CF9C-EC15-4552-8897-2958C37C5DDF}"/>
              </a:ext>
            </a:extLst>
          </p:cNvPr>
          <p:cNvSpPr txBox="1"/>
          <p:nvPr/>
        </p:nvSpPr>
        <p:spPr>
          <a:xfrm>
            <a:off x="732717" y="4572660"/>
            <a:ext cx="9946497" cy="3323987"/>
          </a:xfrm>
          <a:prstGeom prst="rect">
            <a:avLst/>
          </a:prstGeom>
          <a:noFill/>
        </p:spPr>
        <p:txBody>
          <a:bodyPr wrap="square" rtlCol="0">
            <a:spAutoFit/>
          </a:bodyPr>
          <a:lstStyle/>
          <a:p>
            <a:r>
              <a:rPr lang="en-US" sz="4500" b="1" dirty="0">
                <a:highlight>
                  <a:srgbClr val="FFFF00"/>
                </a:highlight>
                <a:latin typeface="Segoe UI Light" panose="020B0502040204020203" pitchFamily="34" charset="0"/>
                <a:cs typeface="Segoe UI Light" panose="020B0502040204020203" pitchFamily="34" charset="0"/>
              </a:rPr>
              <a:t>A. Sysojev</a:t>
            </a:r>
            <a:r>
              <a:rPr lang="en-US" sz="4500" b="1" baseline="30000" dirty="0">
                <a:highlight>
                  <a:srgbClr val="FFFF00"/>
                </a:highlight>
                <a:latin typeface="Segoe UI Light" panose="020B0502040204020203" pitchFamily="34" charset="0"/>
                <a:cs typeface="Segoe UI Light" panose="020B0502040204020203" pitchFamily="34" charset="0"/>
              </a:rPr>
              <a:t>1</a:t>
            </a:r>
            <a:r>
              <a:rPr lang="en-US" sz="4500" b="1" dirty="0">
                <a:latin typeface="Segoe UI Light" panose="020B0502040204020203" pitchFamily="34" charset="0"/>
                <a:cs typeface="Segoe UI Light" panose="020B0502040204020203" pitchFamily="34" charset="0"/>
              </a:rPr>
              <a:t>, T. Frisell</a:t>
            </a:r>
            <a:r>
              <a:rPr lang="en-US" sz="4500" b="1" baseline="30000" dirty="0">
                <a:latin typeface="Segoe UI Light" panose="020B0502040204020203" pitchFamily="34" charset="0"/>
                <a:cs typeface="Segoe UI Light" panose="020B0502040204020203" pitchFamily="34" charset="0"/>
              </a:rPr>
              <a:t>1</a:t>
            </a:r>
            <a:r>
              <a:rPr lang="en-US" sz="4500" b="1" dirty="0">
                <a:latin typeface="Segoe UI Light" panose="020B0502040204020203" pitchFamily="34" charset="0"/>
                <a:cs typeface="Segoe UI Light" panose="020B0502040204020203" pitchFamily="34" charset="0"/>
              </a:rPr>
              <a:t>, B. Delcoigne</a:t>
            </a:r>
            <a:r>
              <a:rPr lang="en-US" sz="4500" b="1" baseline="30000" dirty="0">
                <a:latin typeface="Segoe UI Light" panose="020B0502040204020203" pitchFamily="34" charset="0"/>
                <a:cs typeface="Segoe UI Light" panose="020B0502040204020203" pitchFamily="34" charset="0"/>
              </a:rPr>
              <a:t>1</a:t>
            </a:r>
            <a:r>
              <a:rPr lang="en-US" sz="4500" b="1" dirty="0">
                <a:latin typeface="Segoe UI Light" panose="020B0502040204020203" pitchFamily="34" charset="0"/>
                <a:cs typeface="Segoe UI Light" panose="020B0502040204020203" pitchFamily="34" charset="0"/>
              </a:rPr>
              <a:t>, </a:t>
            </a:r>
          </a:p>
          <a:p>
            <a:r>
              <a:rPr lang="en-US" sz="4500" b="1" dirty="0">
                <a:latin typeface="Segoe UI Light" panose="020B0502040204020203" pitchFamily="34" charset="0"/>
                <a:cs typeface="Segoe UI Light" panose="020B0502040204020203" pitchFamily="34" charset="0"/>
              </a:rPr>
              <a:t>J. Askling</a:t>
            </a:r>
            <a:r>
              <a:rPr lang="en-US" sz="4500" b="1" baseline="30000" dirty="0">
                <a:latin typeface="Segoe UI Light" panose="020B0502040204020203" pitchFamily="34" charset="0"/>
                <a:cs typeface="Segoe UI Light" panose="020B0502040204020203" pitchFamily="34" charset="0"/>
              </a:rPr>
              <a:t>1</a:t>
            </a:r>
            <a:r>
              <a:rPr lang="en-US" sz="4500" b="1" dirty="0">
                <a:latin typeface="Segoe UI Light" panose="020B0502040204020203" pitchFamily="34" charset="0"/>
                <a:cs typeface="Segoe UI Light" panose="020B0502040204020203" pitchFamily="34" charset="0"/>
              </a:rPr>
              <a:t> and H. Westerlind</a:t>
            </a:r>
            <a:r>
              <a:rPr lang="en-US" sz="4500" b="1" baseline="30000" dirty="0">
                <a:latin typeface="Segoe UI Light" panose="020B0502040204020203" pitchFamily="34" charset="0"/>
                <a:cs typeface="Segoe UI Light" panose="020B0502040204020203" pitchFamily="34" charset="0"/>
              </a:rPr>
              <a:t>1</a:t>
            </a:r>
            <a:endParaRPr lang="en-US" sz="4000" b="1" baseline="30000" dirty="0">
              <a:latin typeface="Segoe UI Light" panose="020B0502040204020203" pitchFamily="34" charset="0"/>
              <a:cs typeface="Segoe UI Light" panose="020B0502040204020203" pitchFamily="34" charset="0"/>
            </a:endParaRPr>
          </a:p>
          <a:p>
            <a:r>
              <a:rPr lang="en-US" sz="4000" b="1" baseline="30000" dirty="0">
                <a:latin typeface="Segoe UI Light" panose="020B0502040204020203" pitchFamily="34" charset="0"/>
                <a:cs typeface="Segoe UI Light" panose="020B0502040204020203" pitchFamily="34" charset="0"/>
              </a:rPr>
              <a:t>1</a:t>
            </a:r>
            <a:r>
              <a:rPr lang="en-US" sz="4000" dirty="0">
                <a:latin typeface="Segoe UI Light" panose="020B0502040204020203" pitchFamily="34" charset="0"/>
                <a:cs typeface="Segoe UI Light" panose="020B0502040204020203" pitchFamily="34" charset="0"/>
              </a:rPr>
              <a:t>Clinical Epidemiology Division, Department of Medicine </a:t>
            </a:r>
            <a:r>
              <a:rPr lang="en-US" sz="4000" dirty="0" err="1">
                <a:latin typeface="Segoe UI Light" panose="020B0502040204020203" pitchFamily="34" charset="0"/>
                <a:cs typeface="Segoe UI Light" panose="020B0502040204020203" pitchFamily="34" charset="0"/>
              </a:rPr>
              <a:t>Solna</a:t>
            </a:r>
            <a:r>
              <a:rPr lang="en-US" sz="4000" dirty="0">
                <a:latin typeface="Segoe UI Light" panose="020B0502040204020203" pitchFamily="34" charset="0"/>
                <a:cs typeface="Segoe UI Light" panose="020B0502040204020203" pitchFamily="34" charset="0"/>
              </a:rPr>
              <a:t>, Karolinska </a:t>
            </a:r>
            <a:r>
              <a:rPr lang="en-US" sz="4000" dirty="0" err="1">
                <a:latin typeface="Segoe UI Light" panose="020B0502040204020203" pitchFamily="34" charset="0"/>
                <a:cs typeface="Segoe UI Light" panose="020B0502040204020203" pitchFamily="34" charset="0"/>
              </a:rPr>
              <a:t>Institutet</a:t>
            </a:r>
            <a:r>
              <a:rPr lang="en-US" sz="4000" dirty="0">
                <a:latin typeface="Segoe UI Light" panose="020B0502040204020203" pitchFamily="34" charset="0"/>
                <a:cs typeface="Segoe UI Light" panose="020B0502040204020203" pitchFamily="34" charset="0"/>
              </a:rPr>
              <a:t>, Stockholm, Sweden</a:t>
            </a:r>
            <a:endParaRPr lang="en-SE" sz="4000" b="1" baseline="30000"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442937CF-AD05-41BE-85B7-7096F67D7242}"/>
              </a:ext>
            </a:extLst>
          </p:cNvPr>
          <p:cNvSpPr txBox="1"/>
          <p:nvPr/>
        </p:nvSpPr>
        <p:spPr>
          <a:xfrm>
            <a:off x="636103" y="8247801"/>
            <a:ext cx="10043111" cy="25222289"/>
          </a:xfrm>
          <a:prstGeom prst="rect">
            <a:avLst/>
          </a:prstGeom>
          <a:noFill/>
        </p:spPr>
        <p:txBody>
          <a:bodyPr wrap="square" rtlCol="0">
            <a:spAutoFit/>
          </a:bodyPr>
          <a:lstStyle/>
          <a:p>
            <a:r>
              <a:rPr lang="en-US" sz="4300" b="1" dirty="0">
                <a:latin typeface="Segoe UI Light" panose="020B0502040204020203" pitchFamily="34" charset="0"/>
                <a:cs typeface="Segoe UI Light" panose="020B0502040204020203" pitchFamily="34" charset="0"/>
              </a:rPr>
              <a:t>Background: </a:t>
            </a:r>
            <a:r>
              <a:rPr lang="en-US" sz="4300" dirty="0">
                <a:latin typeface="Segoe UI Light" panose="020B0502040204020203" pitchFamily="34" charset="0"/>
                <a:cs typeface="Segoe UI Light" panose="020B0502040204020203" pitchFamily="34" charset="0"/>
              </a:rPr>
              <a:t>Methotrexate (MTX) in monotherapy is commonly the first prescribed treatment to patients with rheumatoid arthritis (RA). However, a significant proportion show little to no response to such treatment. We investigated whether remaining on treatment with MTX in DMARD monotherapy aggregates within families and whether there is a genetic component within such a persistence.</a:t>
            </a:r>
          </a:p>
          <a:p>
            <a:endParaRPr lang="en-US" sz="4300" dirty="0">
              <a:latin typeface="Segoe UI Light" panose="020B0502040204020203" pitchFamily="34" charset="0"/>
              <a:cs typeface="Segoe UI Light" panose="020B0502040204020203" pitchFamily="34" charset="0"/>
            </a:endParaRPr>
          </a:p>
          <a:p>
            <a:r>
              <a:rPr lang="en-US" sz="4300" b="1" dirty="0">
                <a:latin typeface="Segoe UI Light" panose="020B0502040204020203" pitchFamily="34" charset="0"/>
                <a:cs typeface="Segoe UI Light" panose="020B0502040204020203" pitchFamily="34" charset="0"/>
              </a:rPr>
              <a:t>Methods: </a:t>
            </a:r>
            <a:r>
              <a:rPr lang="en-US" sz="4300" dirty="0">
                <a:latin typeface="Segoe UI Light" panose="020B0502040204020203" pitchFamily="34" charset="0"/>
                <a:cs typeface="Segoe UI Light" panose="020B0502040204020203" pitchFamily="34" charset="0"/>
              </a:rPr>
              <a:t>We used data from the nationwide Swedish Rheumatology Quality Register linked to various national registers. Our cohort consisted of early RA patients treated with MTX in monotherapy as their first DMARD and who had a first-degree relative concordant for early RA and treatment. Persistence was measured at both one and three years. Familial aggregation was assessed with log-binomial regression and heritability was estimated via tetrachoric correlations.</a:t>
            </a:r>
          </a:p>
          <a:p>
            <a:endParaRPr lang="en-US" sz="4300" b="1" dirty="0">
              <a:latin typeface="Segoe UI Light" panose="020B0502040204020203" pitchFamily="34" charset="0"/>
              <a:cs typeface="Segoe UI Light" panose="020B0502040204020203" pitchFamily="34" charset="0"/>
            </a:endParaRPr>
          </a:p>
          <a:p>
            <a:r>
              <a:rPr lang="en-US" sz="4300" b="1" dirty="0">
                <a:latin typeface="Segoe UI Light" panose="020B0502040204020203" pitchFamily="34" charset="0"/>
                <a:cs typeface="Segoe UI Light" panose="020B0502040204020203" pitchFamily="34" charset="0"/>
              </a:rPr>
              <a:t>Results</a:t>
            </a:r>
            <a:r>
              <a:rPr lang="en-US" sz="4300" dirty="0">
                <a:latin typeface="Segoe UI Light" panose="020B0502040204020203" pitchFamily="34" charset="0"/>
                <a:cs typeface="Segoe UI Light" panose="020B0502040204020203" pitchFamily="34" charset="0"/>
              </a:rPr>
              <a:t>: Among 16,986 early RA patients treated with MTX in monotherapy, 354 were first-degree relatives. Familial risks and heritability were both small and non-significant at one year and increased but increased and became significant at three years (Table 1).</a:t>
            </a:r>
          </a:p>
          <a:p>
            <a:endParaRPr lang="en-US" sz="4300" dirty="0">
              <a:latin typeface="Segoe UI Light" panose="020B0502040204020203" pitchFamily="34" charset="0"/>
              <a:cs typeface="Segoe UI Light" panose="020B0502040204020203" pitchFamily="34" charset="0"/>
            </a:endParaRPr>
          </a:p>
          <a:p>
            <a:r>
              <a:rPr lang="en-US" sz="4300" b="1" dirty="0">
                <a:latin typeface="Segoe UI Light" panose="020B0502040204020203" pitchFamily="34" charset="0"/>
                <a:cs typeface="Segoe UI Light" panose="020B0502040204020203" pitchFamily="34" charset="0"/>
              </a:rPr>
              <a:t>Conclusion: </a:t>
            </a:r>
            <a:r>
              <a:rPr lang="en-US" sz="4300" dirty="0">
                <a:latin typeface="Segoe UI Light" panose="020B0502040204020203" pitchFamily="34" charset="0"/>
                <a:cs typeface="Segoe UI Light" panose="020B0502040204020203" pitchFamily="34" charset="0"/>
              </a:rPr>
              <a:t>Persistence to MTX in monotherapy aggregates within families of RA patients and the magnitude of this aggregation increases over time.</a:t>
            </a:r>
          </a:p>
          <a:p>
            <a:endParaRPr lang="en-US" sz="4200" b="1" dirty="0">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583573B6-CE28-408F-B583-2317168A8B1B}"/>
              </a:ext>
            </a:extLst>
          </p:cNvPr>
          <p:cNvSpPr/>
          <p:nvPr/>
        </p:nvSpPr>
        <p:spPr>
          <a:xfrm>
            <a:off x="39239687" y="0"/>
            <a:ext cx="10137912" cy="32918400"/>
          </a:xfrm>
          <a:prstGeom prst="rect">
            <a:avLst/>
          </a:prstGeom>
          <a:solidFill>
            <a:srgbClr val="FBFB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1" name="TextBox 10">
            <a:extLst>
              <a:ext uri="{FF2B5EF4-FFF2-40B4-BE49-F238E27FC236}">
                <a16:creationId xmlns:a16="http://schemas.microsoft.com/office/drawing/2014/main" id="{06FF0C75-62EA-40FA-8ADA-47C55A787426}"/>
              </a:ext>
            </a:extLst>
          </p:cNvPr>
          <p:cNvSpPr txBox="1"/>
          <p:nvPr/>
        </p:nvSpPr>
        <p:spPr>
          <a:xfrm>
            <a:off x="12324522" y="613492"/>
            <a:ext cx="26085834" cy="9694962"/>
          </a:xfrm>
          <a:prstGeom prst="rect">
            <a:avLst/>
          </a:prstGeom>
          <a:noFill/>
        </p:spPr>
        <p:txBody>
          <a:bodyPr wrap="square" rtlCol="0">
            <a:spAutoFit/>
          </a:bodyPr>
          <a:lstStyle/>
          <a:p>
            <a:r>
              <a:rPr lang="en-US" sz="15600" b="1" dirty="0">
                <a:solidFill>
                  <a:schemeClr val="bg1"/>
                </a:solidFill>
                <a:latin typeface="Segoe UI Semibold" panose="020B0702040204020203" pitchFamily="34" charset="0"/>
                <a:cs typeface="Segoe UI Semibold" panose="020B0702040204020203" pitchFamily="34" charset="0"/>
              </a:rPr>
              <a:t>Long-term persistence </a:t>
            </a:r>
            <a:r>
              <a:rPr lang="en-US" sz="15600" dirty="0">
                <a:solidFill>
                  <a:schemeClr val="bg1"/>
                </a:solidFill>
                <a:latin typeface="Segoe UI Light" panose="020B0502040204020203" pitchFamily="34" charset="0"/>
                <a:cs typeface="Segoe UI Light" panose="020B0502040204020203" pitchFamily="34" charset="0"/>
              </a:rPr>
              <a:t>to </a:t>
            </a:r>
            <a:r>
              <a:rPr lang="en-US" sz="15600" b="1" dirty="0">
                <a:solidFill>
                  <a:schemeClr val="bg1"/>
                </a:solidFill>
                <a:latin typeface="Segoe UI Semibold" panose="020B0702040204020203" pitchFamily="34" charset="0"/>
                <a:cs typeface="Segoe UI Semibold" panose="020B0702040204020203" pitchFamily="34" charset="0"/>
              </a:rPr>
              <a:t>methotrexate</a:t>
            </a:r>
            <a:r>
              <a:rPr lang="en-US" sz="15600" dirty="0">
                <a:solidFill>
                  <a:schemeClr val="bg1"/>
                </a:solidFill>
                <a:latin typeface="Segoe UI Light" panose="020B0502040204020203" pitchFamily="34" charset="0"/>
                <a:cs typeface="Segoe UI Light" panose="020B0502040204020203" pitchFamily="34" charset="0"/>
              </a:rPr>
              <a:t> in monotherapy aggregates within </a:t>
            </a:r>
            <a:r>
              <a:rPr lang="en-US" sz="15600" b="1" dirty="0">
                <a:solidFill>
                  <a:schemeClr val="bg1"/>
                </a:solidFill>
                <a:latin typeface="Segoe UI Semibold" panose="020B0702040204020203" pitchFamily="34" charset="0"/>
                <a:cs typeface="Segoe UI Semibold" panose="020B0702040204020203" pitchFamily="34" charset="0"/>
              </a:rPr>
              <a:t>families </a:t>
            </a:r>
            <a:r>
              <a:rPr lang="en-US" sz="15600" dirty="0">
                <a:solidFill>
                  <a:schemeClr val="bg1"/>
                </a:solidFill>
                <a:latin typeface="Segoe UI Light" panose="020B0502040204020203" pitchFamily="34" charset="0"/>
                <a:cs typeface="Segoe UI Light" panose="020B0502040204020203" pitchFamily="34" charset="0"/>
              </a:rPr>
              <a:t>of early RA patients</a:t>
            </a:r>
            <a:endParaRPr lang="en-SE" sz="15600" b="1" dirty="0">
              <a:solidFill>
                <a:schemeClr val="bg1"/>
              </a:solidFill>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FBB7CCFE-C1D2-450F-A4EB-E3FC99F9DC07}"/>
              </a:ext>
            </a:extLst>
          </p:cNvPr>
          <p:cNvSpPr txBox="1"/>
          <p:nvPr/>
        </p:nvSpPr>
        <p:spPr>
          <a:xfrm>
            <a:off x="39754298" y="16534684"/>
            <a:ext cx="9211261" cy="10772180"/>
          </a:xfrm>
          <a:prstGeom prst="rect">
            <a:avLst/>
          </a:prstGeom>
          <a:noFill/>
        </p:spPr>
        <p:txBody>
          <a:bodyPr wrap="square" rtlCol="0">
            <a:spAutoFit/>
          </a:bodyPr>
          <a:lstStyle/>
          <a:p>
            <a:r>
              <a:rPr lang="en-US" sz="5000" b="1" dirty="0">
                <a:latin typeface="Segoe UI Light" panose="020B0502040204020203" pitchFamily="34" charset="0"/>
                <a:cs typeface="Segoe UI Light" panose="020B0502040204020203" pitchFamily="34" charset="0"/>
              </a:rPr>
              <a:t>About the presenter:</a:t>
            </a:r>
          </a:p>
          <a:p>
            <a:r>
              <a:rPr lang="en-US" sz="4600" dirty="0">
                <a:latin typeface="Segoe UI Light" panose="020B0502040204020203" pitchFamily="34" charset="0"/>
                <a:cs typeface="Segoe UI Light" panose="020B0502040204020203" pitchFamily="34" charset="0"/>
              </a:rPr>
              <a:t>Anton Sysojev is a PhD candidate at the Clinical Epidemiology Division at Karolinska </a:t>
            </a:r>
            <a:r>
              <a:rPr lang="en-US" sz="4600" dirty="0" err="1">
                <a:latin typeface="Segoe UI Light" panose="020B0502040204020203" pitchFamily="34" charset="0"/>
                <a:cs typeface="Segoe UI Light" panose="020B0502040204020203" pitchFamily="34" charset="0"/>
              </a:rPr>
              <a:t>Institutet</a:t>
            </a:r>
            <a:r>
              <a:rPr lang="en-US" sz="4600" dirty="0">
                <a:latin typeface="Segoe UI Light" panose="020B0502040204020203" pitchFamily="34" charset="0"/>
                <a:cs typeface="Segoe UI Light" panose="020B0502040204020203" pitchFamily="34" charset="0"/>
              </a:rPr>
              <a:t>. His background is in mathematical statistics and he’s currently working in Johan </a:t>
            </a:r>
            <a:r>
              <a:rPr lang="en-US" sz="4600" dirty="0" err="1">
                <a:latin typeface="Segoe UI Light" panose="020B0502040204020203" pitchFamily="34" charset="0"/>
                <a:cs typeface="Segoe UI Light" panose="020B0502040204020203" pitchFamily="34" charset="0"/>
              </a:rPr>
              <a:t>Askling’s</a:t>
            </a:r>
            <a:r>
              <a:rPr lang="en-US" sz="4600" dirty="0">
                <a:latin typeface="Segoe UI Light" panose="020B0502040204020203" pitchFamily="34" charset="0"/>
                <a:cs typeface="Segoe UI Light" panose="020B0502040204020203" pitchFamily="34" charset="0"/>
              </a:rPr>
              <a:t> group on topics related to comorbidities and methotrexate treatment within RA. His next project will investigate genetic variants associated with persistence to MTX in monotherapy and the SNP-based heritability.</a:t>
            </a:r>
          </a:p>
          <a:p>
            <a:r>
              <a:rPr lang="en-US" sz="4600" dirty="0">
                <a:latin typeface="Segoe UI Light" panose="020B0502040204020203" pitchFamily="34" charset="0"/>
                <a:cs typeface="Segoe UI Light" panose="020B0502040204020203" pitchFamily="34" charset="0"/>
              </a:rPr>
              <a:t>+46739651247</a:t>
            </a:r>
          </a:p>
          <a:p>
            <a:r>
              <a:rPr lang="en-US" sz="4600" dirty="0">
                <a:latin typeface="Segoe UI Light" panose="020B0502040204020203" pitchFamily="34" charset="0"/>
                <a:cs typeface="Segoe UI Light" panose="020B0502040204020203" pitchFamily="34" charset="0"/>
              </a:rPr>
              <a:t>anton.oberg.sysojev@ki.se</a:t>
            </a:r>
          </a:p>
        </p:txBody>
      </p:sp>
      <p:sp>
        <p:nvSpPr>
          <p:cNvPr id="8" name="TextBox 7">
            <a:extLst>
              <a:ext uri="{FF2B5EF4-FFF2-40B4-BE49-F238E27FC236}">
                <a16:creationId xmlns:a16="http://schemas.microsoft.com/office/drawing/2014/main" id="{A5624250-B11A-413B-989E-E5DF647CD6F0}"/>
              </a:ext>
            </a:extLst>
          </p:cNvPr>
          <p:cNvSpPr txBox="1"/>
          <p:nvPr/>
        </p:nvSpPr>
        <p:spPr>
          <a:xfrm>
            <a:off x="39754298" y="614942"/>
            <a:ext cx="8987198" cy="14619387"/>
          </a:xfrm>
          <a:prstGeom prst="rect">
            <a:avLst/>
          </a:prstGeom>
          <a:noFill/>
        </p:spPr>
        <p:txBody>
          <a:bodyPr wrap="square" rtlCol="0">
            <a:spAutoFit/>
          </a:bodyPr>
          <a:lstStyle/>
          <a:p>
            <a:r>
              <a:rPr lang="en-US" sz="6200" b="1" dirty="0">
                <a:latin typeface="Segoe UI Light" panose="020B0502040204020203" pitchFamily="34" charset="0"/>
                <a:cs typeface="Segoe UI Light" panose="020B0502040204020203" pitchFamily="34" charset="0"/>
              </a:rPr>
              <a:t>Exploratory analysis:</a:t>
            </a:r>
          </a:p>
          <a:p>
            <a:r>
              <a:rPr lang="en-US" sz="4200" b="1" dirty="0">
                <a:latin typeface="Segoe UI Light" panose="020B0502040204020203" pitchFamily="34" charset="0"/>
                <a:cs typeface="Segoe UI Light" panose="020B0502040204020203" pitchFamily="34" charset="0"/>
              </a:rPr>
              <a:t>EULAR response: </a:t>
            </a:r>
            <a:r>
              <a:rPr lang="en-US" sz="4200" dirty="0">
                <a:latin typeface="Segoe UI Light" panose="020B0502040204020203" pitchFamily="34" charset="0"/>
                <a:cs typeface="Segoe UI Light" panose="020B0502040204020203" pitchFamily="34" charset="0"/>
              </a:rPr>
              <a:t>We further investigated the familiar aggregation of having a EULAR response to MTX in monotherapy at three and six months using logistic regression. Here, we found no evidence of a familial aggregation, neither at three (OR=0.84, 95% CI 0.33-2.09) nor at six months (OR=0.98, 95% CI 0.24-2.29).</a:t>
            </a:r>
            <a:endParaRPr lang="en-US" sz="4200" b="1" dirty="0">
              <a:latin typeface="Segoe UI Light" panose="020B0502040204020203" pitchFamily="34" charset="0"/>
              <a:cs typeface="Segoe UI Light" panose="020B0502040204020203" pitchFamily="34" charset="0"/>
            </a:endParaRPr>
          </a:p>
          <a:p>
            <a:endParaRPr lang="en-US" sz="4200" b="1" dirty="0">
              <a:latin typeface="Segoe UI Light" panose="020B0502040204020203" pitchFamily="34" charset="0"/>
              <a:cs typeface="Segoe UI Light" panose="020B0502040204020203" pitchFamily="34" charset="0"/>
            </a:endParaRPr>
          </a:p>
          <a:p>
            <a:r>
              <a:rPr lang="en-US" sz="4200" b="1" dirty="0">
                <a:latin typeface="Segoe UI Light" panose="020B0502040204020203" pitchFamily="34" charset="0"/>
                <a:cs typeface="Segoe UI Light" panose="020B0502040204020203" pitchFamily="34" charset="0"/>
              </a:rPr>
              <a:t>Family history: </a:t>
            </a:r>
            <a:r>
              <a:rPr lang="en-US" sz="4200" dirty="0">
                <a:latin typeface="Segoe UI Light" panose="020B0502040204020203" pitchFamily="34" charset="0"/>
                <a:cs typeface="Segoe UI Light" panose="020B0502040204020203" pitchFamily="34" charset="0"/>
              </a:rPr>
              <a:t>To test the clinical utility of our results we also tested the association of having a family history of persistence with persistence of the index patient using logistic regression. Here too, we found no association of family history with persistence, neither at one (OR=0.91 95% CI 0.42-1.99) nor three years (OR=1.37, 95% CI 0.64-2.95) though sample size was a limitation.</a:t>
            </a:r>
            <a:endParaRPr lang="en-SE" sz="4200" b="1" dirty="0">
              <a:latin typeface="Segoe UI Light" panose="020B0502040204020203" pitchFamily="34" charset="0"/>
              <a:cs typeface="Segoe UI Light" panose="020B0502040204020203" pitchFamily="34" charset="0"/>
            </a:endParaRPr>
          </a:p>
        </p:txBody>
      </p:sp>
      <mc:AlternateContent xmlns:mc="http://schemas.openxmlformats.org/markup-compatibility/2006">
        <mc:Choice xmlns:a14="http://schemas.microsoft.com/office/drawing/2010/main" Requires="a14">
          <p:graphicFrame>
            <p:nvGraphicFramePr>
              <p:cNvPr id="13" name="Content Placeholder 6">
                <a:extLst>
                  <a:ext uri="{FF2B5EF4-FFF2-40B4-BE49-F238E27FC236}">
                    <a16:creationId xmlns:a16="http://schemas.microsoft.com/office/drawing/2014/main" id="{056094D4-8B44-43C6-BFB4-23B9C228173F}"/>
                  </a:ext>
                </a:extLst>
              </p:cNvPr>
              <p:cNvGraphicFramePr>
                <a:graphicFrameLocks noGrp="1"/>
              </p:cNvGraphicFramePr>
              <p:nvPr>
                <p:ph idx="1"/>
                <p:extLst>
                  <p:ext uri="{D42A27DB-BD31-4B8C-83A1-F6EECF244321}">
                    <p14:modId xmlns:p14="http://schemas.microsoft.com/office/powerpoint/2010/main" val="2623863004"/>
                  </p:ext>
                </p:extLst>
              </p:nvPr>
            </p:nvGraphicFramePr>
            <p:xfrm>
              <a:off x="12292411" y="11889997"/>
              <a:ext cx="25905960" cy="20061553"/>
            </p:xfrm>
            <a:graphic>
              <a:graphicData uri="http://schemas.openxmlformats.org/drawingml/2006/table">
                <a:tbl>
                  <a:tblPr firstRow="1" bandRow="1">
                    <a:tableStyleId>{5C22544A-7EE6-4342-B048-85BDC9FD1C3A}</a:tableStyleId>
                  </a:tblPr>
                  <a:tblGrid>
                    <a:gridCol w="5181192">
                      <a:extLst>
                        <a:ext uri="{9D8B030D-6E8A-4147-A177-3AD203B41FA5}">
                          <a16:colId xmlns:a16="http://schemas.microsoft.com/office/drawing/2014/main" val="4224393417"/>
                        </a:ext>
                      </a:extLst>
                    </a:gridCol>
                    <a:gridCol w="5181192">
                      <a:extLst>
                        <a:ext uri="{9D8B030D-6E8A-4147-A177-3AD203B41FA5}">
                          <a16:colId xmlns:a16="http://schemas.microsoft.com/office/drawing/2014/main" val="743093822"/>
                        </a:ext>
                      </a:extLst>
                    </a:gridCol>
                    <a:gridCol w="5181192">
                      <a:extLst>
                        <a:ext uri="{9D8B030D-6E8A-4147-A177-3AD203B41FA5}">
                          <a16:colId xmlns:a16="http://schemas.microsoft.com/office/drawing/2014/main" val="745901918"/>
                        </a:ext>
                      </a:extLst>
                    </a:gridCol>
                    <a:gridCol w="5181192">
                      <a:extLst>
                        <a:ext uri="{9D8B030D-6E8A-4147-A177-3AD203B41FA5}">
                          <a16:colId xmlns:a16="http://schemas.microsoft.com/office/drawing/2014/main" val="796828569"/>
                        </a:ext>
                      </a:extLst>
                    </a:gridCol>
                    <a:gridCol w="5181192">
                      <a:extLst>
                        <a:ext uri="{9D8B030D-6E8A-4147-A177-3AD203B41FA5}">
                          <a16:colId xmlns:a16="http://schemas.microsoft.com/office/drawing/2014/main" val="2765424793"/>
                        </a:ext>
                      </a:extLst>
                    </a:gridCol>
                  </a:tblGrid>
                  <a:tr h="2348895">
                    <a:tc rowSpan="2">
                      <a:txBody>
                        <a:bodyPr/>
                        <a:lstStyle/>
                        <a:p>
                          <a:pPr algn="ctr"/>
                          <a:endParaRPr lang="en-SE" dirty="0"/>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870052"/>
                        </a:solidFill>
                      </a:tcPr>
                    </a:tc>
                    <a:tc gridSpan="2">
                      <a:txBody>
                        <a:bodyPr/>
                        <a:lstStyle/>
                        <a:p>
                          <a:pPr algn="ctr"/>
                          <a:r>
                            <a:rPr lang="en-US" sz="5600" dirty="0">
                              <a:solidFill>
                                <a:schemeClr val="bg1"/>
                              </a:solidFill>
                              <a:latin typeface="Segoe UI Semibold" panose="020B0702040204020203" pitchFamily="34" charset="0"/>
                              <a:cs typeface="Segoe UI Semibold" panose="020B0702040204020203" pitchFamily="34" charset="0"/>
                            </a:rPr>
                            <a:t>Persistent at one year</a:t>
                          </a:r>
                          <a:endParaRPr lang="en-SE" sz="5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hMerge="1">
                      <a:txBody>
                        <a:bodyPr/>
                        <a:lstStyle/>
                        <a:p>
                          <a:pPr algn="ctr"/>
                          <a:endParaRPr lang="en-SE" dirty="0"/>
                        </a:p>
                      </a:txBody>
                      <a:tcPr anchor="ctr">
                        <a:solidFill>
                          <a:srgbClr val="870052"/>
                        </a:solidFill>
                      </a:tcPr>
                    </a:tc>
                    <a:tc gridSpan="2">
                      <a:txBody>
                        <a:bodyPr/>
                        <a:lstStyle/>
                        <a:p>
                          <a:pPr algn="ctr"/>
                          <a:r>
                            <a:rPr lang="en-US" sz="5600" dirty="0">
                              <a:solidFill>
                                <a:schemeClr val="bg1"/>
                              </a:solidFill>
                              <a:latin typeface="Segoe UI Semibold" panose="020B0702040204020203" pitchFamily="34" charset="0"/>
                              <a:cs typeface="Segoe UI Semibold" panose="020B0702040204020203" pitchFamily="34" charset="0"/>
                            </a:rPr>
                            <a:t>Persistent at three years</a:t>
                          </a:r>
                          <a:endParaRPr lang="en-SE" sz="5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hMerge="1">
                      <a:txBody>
                        <a:bodyPr/>
                        <a:lstStyle/>
                        <a:p>
                          <a:pPr algn="ctr"/>
                          <a:endParaRPr lang="en-SE" dirty="0"/>
                        </a:p>
                      </a:txBody>
                      <a:tcPr anchor="ctr">
                        <a:solidFill>
                          <a:srgbClr val="870052"/>
                        </a:solidFill>
                      </a:tcPr>
                    </a:tc>
                    <a:extLst>
                      <a:ext uri="{0D108BD9-81ED-4DB2-BD59-A6C34878D82A}">
                        <a16:rowId xmlns:a16="http://schemas.microsoft.com/office/drawing/2014/main" val="1172893679"/>
                      </a:ext>
                    </a:extLst>
                  </a:tr>
                  <a:tr h="2062294">
                    <a:tc vMerge="1">
                      <a:txBody>
                        <a:bodyPr/>
                        <a:lstStyle/>
                        <a:p>
                          <a:pPr algn="ctr"/>
                          <a:endParaRPr lang="en-SE" dirty="0"/>
                        </a:p>
                      </a:txBody>
                      <a:tcPr anchor="ctr">
                        <a:solidFill>
                          <a:srgbClr val="870052"/>
                        </a:solidFill>
                      </a:tcPr>
                    </a:tc>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Persistent</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Not persistent</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Persistent</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Not persistent</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extLst>
                      <a:ext uri="{0D108BD9-81ED-4DB2-BD59-A6C34878D82A}">
                        <a16:rowId xmlns:a16="http://schemas.microsoft.com/office/drawing/2014/main" val="84711959"/>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N (%)</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231 (67%)</a:t>
                          </a: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116 (33%)</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9CBD0"/>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6500" dirty="0"/>
                            <a:t>175 (50%)</a:t>
                          </a:r>
                          <a:endParaRPr lang="en-SE" sz="6500" dirty="0">
                            <a:ln>
                              <a:solidFill>
                                <a:schemeClr val="tx1"/>
                              </a:solidFill>
                            </a:ln>
                            <a:solidFill>
                              <a:schemeClr val="tx1"/>
                            </a:solidFill>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172 (50%)</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9CBD0"/>
                        </a:solidFill>
                      </a:tcPr>
                    </a:tc>
                    <a:extLst>
                      <a:ext uri="{0D108BD9-81ED-4DB2-BD59-A6C34878D82A}">
                        <a16:rowId xmlns:a16="http://schemas.microsoft.com/office/drawing/2014/main" val="1175558547"/>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Female (%)</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rgbClr val="87005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159 (69%)</a:t>
                          </a:r>
                          <a:endParaRPr lang="en-SE" sz="6500" dirty="0"/>
                        </a:p>
                      </a:txBody>
                      <a:tcPr anchor="ctr">
                        <a:lnL w="12700" cap="flat" cmpd="sng" algn="ctr">
                          <a:solidFill>
                            <a:srgbClr val="87005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algn="ctr"/>
                          <a:r>
                            <a:rPr lang="en-US" sz="6500" dirty="0"/>
                            <a:t>87 (75%)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6500" dirty="0"/>
                            <a:t>117 (67%)</a:t>
                          </a:r>
                          <a:endParaRPr lang="en-SE" sz="6500"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algn="ctr"/>
                          <a:r>
                            <a:rPr lang="en-US" sz="6500" dirty="0"/>
                            <a:t>129 (75%)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extLst>
                      <a:ext uri="{0D108BD9-81ED-4DB2-BD59-A6C34878D82A}">
                        <a16:rowId xmlns:a16="http://schemas.microsoft.com/office/drawing/2014/main" val="2470668957"/>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Seropositive (%)</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169 (75%)</a:t>
                          </a: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86 (75%)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6500" dirty="0"/>
                            <a:t>126 (74%)</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129 (75%)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extLst>
                      <a:ext uri="{0D108BD9-81ED-4DB2-BD59-A6C34878D82A}">
                        <a16:rowId xmlns:a16="http://schemas.microsoft.com/office/drawing/2014/main" val="578414691"/>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Mean age at start of MTX (SD)</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60 (14)</a:t>
                          </a: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algn="ctr"/>
                          <a:r>
                            <a:rPr lang="en-US" sz="6500" dirty="0"/>
                            <a:t>53 (15)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6500" dirty="0"/>
                            <a:t>62 (13)</a:t>
                          </a:r>
                          <a:endParaRPr lang="en-SE" sz="6500"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algn="ctr"/>
                          <a:r>
                            <a:rPr lang="en-US" sz="6500" dirty="0"/>
                            <a:t>53 (15)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extLst>
                      <a:ext uri="{0D108BD9-81ED-4DB2-BD59-A6C34878D82A}">
                        <a16:rowId xmlns:a16="http://schemas.microsoft.com/office/drawing/2014/main" val="2774513743"/>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Median year of start of MTX (IQR)</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2012 (07-16)</a:t>
                          </a: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2011 (06-15)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2013 (07-16)</a:t>
                          </a:r>
                          <a:endParaRPr lang="en-SE" sz="6500" dirty="0">
                            <a:ln>
                              <a:solidFill>
                                <a:sysClr val="windowText" lastClr="000000"/>
                              </a:solidFill>
                            </a:ln>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2011 (07-15)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extLst>
                      <a:ext uri="{0D108BD9-81ED-4DB2-BD59-A6C34878D82A}">
                        <a16:rowId xmlns:a16="http://schemas.microsoft.com/office/drawing/2014/main" val="3437767638"/>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RR (95% CI)</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gridSpan="2">
                      <a:txBody>
                        <a:bodyPr/>
                        <a:lstStyle/>
                        <a:p>
                          <a:pPr algn="ctr"/>
                          <a:r>
                            <a:rPr lang="en-US" sz="6500" dirty="0"/>
                            <a:t>1.02 (0.87-1.20)</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gridSpan="2">
                      <a:txBody>
                        <a:bodyPr/>
                        <a:lstStyle/>
                        <a:p>
                          <a:pPr algn="ctr"/>
                          <a:r>
                            <a:rPr lang="en-US" sz="6500" dirty="0"/>
                            <a:t>1.41 (1.14-1.74)</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extLst>
                      <a:ext uri="{0D108BD9-81ED-4DB2-BD59-A6C34878D82A}">
                        <a16:rowId xmlns:a16="http://schemas.microsoft.com/office/drawing/2014/main" val="1977868514"/>
                      </a:ext>
                    </a:extLst>
                  </a:tr>
                  <a:tr h="1030876">
                    <a:tc>
                      <a:txBody>
                        <a:bodyPr/>
                        <a:lstStyle/>
                        <a:p>
                          <a:pPr algn="ctr"/>
                          <a14:m>
                            <m:oMath xmlns:m="http://schemas.openxmlformats.org/officeDocument/2006/math">
                              <m:sSup>
                                <m:sSupPr>
                                  <m:ctrlPr>
                                    <a:rPr lang="en-SE" sz="4600" i="1" smtClean="0">
                                      <a:solidFill>
                                        <a:schemeClr val="bg1"/>
                                      </a:solidFill>
                                      <a:latin typeface="Cambria Math" panose="02040503050406030204" pitchFamily="18" charset="0"/>
                                    </a:rPr>
                                  </m:ctrlPr>
                                </m:sSupPr>
                                <m:e>
                                  <m:r>
                                    <a:rPr lang="en-US" sz="4600" b="0" i="1" smtClean="0">
                                      <a:solidFill>
                                        <a:schemeClr val="bg1"/>
                                      </a:solidFill>
                                      <a:latin typeface="Cambria Math" panose="02040503050406030204" pitchFamily="18" charset="0"/>
                                    </a:rPr>
                                    <m:t>h</m:t>
                                  </m:r>
                                </m:e>
                                <m:sup>
                                  <m:r>
                                    <a:rPr lang="en-US" sz="4600" b="0" i="1" smtClean="0">
                                      <a:solidFill>
                                        <a:schemeClr val="bg1"/>
                                      </a:solidFill>
                                      <a:latin typeface="Cambria Math" panose="02040503050406030204" pitchFamily="18" charset="0"/>
                                    </a:rPr>
                                    <m:t>2</m:t>
                                  </m:r>
                                </m:sup>
                              </m:sSup>
                            </m:oMath>
                          </a14:m>
                          <a:r>
                            <a:rPr lang="en-US" sz="4600" dirty="0">
                              <a:solidFill>
                                <a:schemeClr val="bg1"/>
                              </a:solidFill>
                              <a:latin typeface="Segoe UI Semibold" panose="020B0702040204020203" pitchFamily="34" charset="0"/>
                              <a:cs typeface="Segoe UI Semibold" panose="020B0702040204020203" pitchFamily="34" charset="0"/>
                            </a:rPr>
                            <a:t> (95% CI)</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gridSpan="2">
                      <a:txBody>
                        <a:bodyPr/>
                        <a:lstStyle/>
                        <a:p>
                          <a:pPr algn="ctr"/>
                          <a:r>
                            <a:rPr lang="en-US" sz="6500" dirty="0"/>
                            <a:t>0.08 (0*-0.43)</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gridSpan="2">
                      <a:txBody>
                        <a:bodyPr/>
                        <a:lstStyle/>
                        <a:p>
                          <a:pPr algn="ctr"/>
                          <a:r>
                            <a:rPr lang="en-US" sz="6500" dirty="0"/>
                            <a:t>0.58 (0.27-0.89)</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extLst>
                      <a:ext uri="{0D108BD9-81ED-4DB2-BD59-A6C34878D82A}">
                        <a16:rowId xmlns:a16="http://schemas.microsoft.com/office/drawing/2014/main" val="666875222"/>
                      </a:ext>
                    </a:extLst>
                  </a:tr>
                  <a:tr h="1030876">
                    <a:tc gridSpan="5">
                      <a:txBody>
                        <a:bodyPr/>
                        <a:lstStyle/>
                        <a:p>
                          <a:pPr algn="l"/>
                          <a:r>
                            <a:rPr lang="en-US" sz="4600" dirty="0">
                              <a:solidFill>
                                <a:schemeClr val="bg1"/>
                              </a:solidFill>
                              <a:latin typeface="Segoe UI Semibold" panose="020B0702040204020203" pitchFamily="34" charset="0"/>
                              <a:cs typeface="Segoe UI Semibold" panose="020B0702040204020203" pitchFamily="34" charset="0"/>
                            </a:rPr>
                            <a:t>Table 1: </a:t>
                          </a:r>
                          <a:r>
                            <a:rPr lang="en-US" sz="4600" dirty="0">
                              <a:solidFill>
                                <a:schemeClr val="bg1"/>
                              </a:solidFill>
                              <a:latin typeface="Segoe UI Light" panose="020B0502040204020203" pitchFamily="34" charset="0"/>
                              <a:cs typeface="Segoe UI Light" panose="020B0502040204020203" pitchFamily="34" charset="0"/>
                            </a:rPr>
                            <a:t>Demographics and results for the study population of Swedish early RA patients (diagnosis &lt; 12 months after symptom debut) diagnosed 1999-2019, treated with MTX in monotherapy as their first prescribed DMARD treatment and with a first-degree relative concordant for early RA and treatment.</a:t>
                          </a:r>
                          <a:endParaRPr lang="en-SE" sz="4600" dirty="0">
                            <a:solidFill>
                              <a:schemeClr val="bg1"/>
                            </a:solidFill>
                            <a:latin typeface="Segoe UI Light" panose="020B0502040204020203" pitchFamily="34" charset="0"/>
                            <a:cs typeface="Segoe UI Light" panose="020B0502040204020203"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hMerge="1">
                      <a:txBody>
                        <a:bodyPr/>
                        <a:lstStyle/>
                        <a:p>
                          <a:endParaRPr lang="en-SE"/>
                        </a:p>
                      </a:txBody>
                      <a:tcPr/>
                    </a:tc>
                    <a:tc hMerge="1">
                      <a:txBody>
                        <a:bodyPr/>
                        <a:lstStyle/>
                        <a:p>
                          <a:pPr algn="ctr"/>
                          <a:endParaRPr lang="en-US"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hMerge="1">
                      <a:txBody>
                        <a:bodyPr/>
                        <a:lstStyle/>
                        <a:p>
                          <a:endParaRPr lang="en-SE"/>
                        </a:p>
                      </a:txBody>
                      <a:tcPr/>
                    </a:tc>
                    <a:extLst>
                      <a:ext uri="{0D108BD9-81ED-4DB2-BD59-A6C34878D82A}">
                        <a16:rowId xmlns:a16="http://schemas.microsoft.com/office/drawing/2014/main" val="1761883320"/>
                      </a:ext>
                    </a:extLst>
                  </a:tr>
                </a:tbl>
              </a:graphicData>
            </a:graphic>
          </p:graphicFrame>
        </mc:Choice>
        <mc:Fallback>
          <p:graphicFrame>
            <p:nvGraphicFramePr>
              <p:cNvPr id="13" name="Content Placeholder 6">
                <a:extLst>
                  <a:ext uri="{FF2B5EF4-FFF2-40B4-BE49-F238E27FC236}">
                    <a16:creationId xmlns:a16="http://schemas.microsoft.com/office/drawing/2014/main" id="{056094D4-8B44-43C6-BFB4-23B9C228173F}"/>
                  </a:ext>
                </a:extLst>
              </p:cNvPr>
              <p:cNvGraphicFramePr>
                <a:graphicFrameLocks noGrp="1"/>
              </p:cNvGraphicFramePr>
              <p:nvPr>
                <p:ph idx="1"/>
                <p:extLst>
                  <p:ext uri="{D42A27DB-BD31-4B8C-83A1-F6EECF244321}">
                    <p14:modId xmlns:p14="http://schemas.microsoft.com/office/powerpoint/2010/main" val="2623863004"/>
                  </p:ext>
                </p:extLst>
              </p:nvPr>
            </p:nvGraphicFramePr>
            <p:xfrm>
              <a:off x="12292411" y="11889997"/>
              <a:ext cx="25905960" cy="20061553"/>
            </p:xfrm>
            <a:graphic>
              <a:graphicData uri="http://schemas.openxmlformats.org/drawingml/2006/table">
                <a:tbl>
                  <a:tblPr firstRow="1" bandRow="1">
                    <a:tableStyleId>{5C22544A-7EE6-4342-B048-85BDC9FD1C3A}</a:tableStyleId>
                  </a:tblPr>
                  <a:tblGrid>
                    <a:gridCol w="5181192">
                      <a:extLst>
                        <a:ext uri="{9D8B030D-6E8A-4147-A177-3AD203B41FA5}">
                          <a16:colId xmlns:a16="http://schemas.microsoft.com/office/drawing/2014/main" val="4224393417"/>
                        </a:ext>
                      </a:extLst>
                    </a:gridCol>
                    <a:gridCol w="5181192">
                      <a:extLst>
                        <a:ext uri="{9D8B030D-6E8A-4147-A177-3AD203B41FA5}">
                          <a16:colId xmlns:a16="http://schemas.microsoft.com/office/drawing/2014/main" val="743093822"/>
                        </a:ext>
                      </a:extLst>
                    </a:gridCol>
                    <a:gridCol w="5181192">
                      <a:extLst>
                        <a:ext uri="{9D8B030D-6E8A-4147-A177-3AD203B41FA5}">
                          <a16:colId xmlns:a16="http://schemas.microsoft.com/office/drawing/2014/main" val="745901918"/>
                        </a:ext>
                      </a:extLst>
                    </a:gridCol>
                    <a:gridCol w="5181192">
                      <a:extLst>
                        <a:ext uri="{9D8B030D-6E8A-4147-A177-3AD203B41FA5}">
                          <a16:colId xmlns:a16="http://schemas.microsoft.com/office/drawing/2014/main" val="796828569"/>
                        </a:ext>
                      </a:extLst>
                    </a:gridCol>
                    <a:gridCol w="5181192">
                      <a:extLst>
                        <a:ext uri="{9D8B030D-6E8A-4147-A177-3AD203B41FA5}">
                          <a16:colId xmlns:a16="http://schemas.microsoft.com/office/drawing/2014/main" val="2765424793"/>
                        </a:ext>
                      </a:extLst>
                    </a:gridCol>
                  </a:tblGrid>
                  <a:tr h="2348895">
                    <a:tc rowSpan="2">
                      <a:txBody>
                        <a:bodyPr/>
                        <a:lstStyle/>
                        <a:p>
                          <a:pPr algn="ctr"/>
                          <a:endParaRPr lang="en-SE" dirty="0"/>
                        </a:p>
                      </a:txBody>
                      <a:tcPr anchor="ctr">
                        <a:lnL w="12700"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870052"/>
                        </a:solidFill>
                      </a:tcPr>
                    </a:tc>
                    <a:tc gridSpan="2">
                      <a:txBody>
                        <a:bodyPr/>
                        <a:lstStyle/>
                        <a:p>
                          <a:pPr algn="ctr"/>
                          <a:r>
                            <a:rPr lang="en-US" sz="5600" dirty="0">
                              <a:solidFill>
                                <a:schemeClr val="bg1"/>
                              </a:solidFill>
                              <a:latin typeface="Segoe UI Semibold" panose="020B0702040204020203" pitchFamily="34" charset="0"/>
                              <a:cs typeface="Segoe UI Semibold" panose="020B0702040204020203" pitchFamily="34" charset="0"/>
                            </a:rPr>
                            <a:t>Persistent at one year</a:t>
                          </a:r>
                          <a:endParaRPr lang="en-SE" sz="5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hMerge="1">
                      <a:txBody>
                        <a:bodyPr/>
                        <a:lstStyle/>
                        <a:p>
                          <a:pPr algn="ctr"/>
                          <a:endParaRPr lang="en-SE" dirty="0"/>
                        </a:p>
                      </a:txBody>
                      <a:tcPr anchor="ctr">
                        <a:solidFill>
                          <a:srgbClr val="870052"/>
                        </a:solidFill>
                      </a:tcPr>
                    </a:tc>
                    <a:tc gridSpan="2">
                      <a:txBody>
                        <a:bodyPr/>
                        <a:lstStyle/>
                        <a:p>
                          <a:pPr algn="ctr"/>
                          <a:r>
                            <a:rPr lang="en-US" sz="5600" dirty="0">
                              <a:solidFill>
                                <a:schemeClr val="bg1"/>
                              </a:solidFill>
                              <a:latin typeface="Segoe UI Semibold" panose="020B0702040204020203" pitchFamily="34" charset="0"/>
                              <a:cs typeface="Segoe UI Semibold" panose="020B0702040204020203" pitchFamily="34" charset="0"/>
                            </a:rPr>
                            <a:t>Persistent at three years</a:t>
                          </a:r>
                          <a:endParaRPr lang="en-SE" sz="5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hMerge="1">
                      <a:txBody>
                        <a:bodyPr/>
                        <a:lstStyle/>
                        <a:p>
                          <a:pPr algn="ctr"/>
                          <a:endParaRPr lang="en-SE" dirty="0"/>
                        </a:p>
                      </a:txBody>
                      <a:tcPr anchor="ctr">
                        <a:solidFill>
                          <a:srgbClr val="870052"/>
                        </a:solidFill>
                      </a:tcPr>
                    </a:tc>
                    <a:extLst>
                      <a:ext uri="{0D108BD9-81ED-4DB2-BD59-A6C34878D82A}">
                        <a16:rowId xmlns:a16="http://schemas.microsoft.com/office/drawing/2014/main" val="1172893679"/>
                      </a:ext>
                    </a:extLst>
                  </a:tr>
                  <a:tr h="2062294">
                    <a:tc vMerge="1">
                      <a:txBody>
                        <a:bodyPr/>
                        <a:lstStyle/>
                        <a:p>
                          <a:pPr algn="ctr"/>
                          <a:endParaRPr lang="en-SE" dirty="0"/>
                        </a:p>
                      </a:txBody>
                      <a:tcPr anchor="ctr">
                        <a:solidFill>
                          <a:srgbClr val="870052"/>
                        </a:solidFill>
                      </a:tcPr>
                    </a:tc>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Persistent</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Not persistent</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Persistent</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Not persistent</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extLst>
                      <a:ext uri="{0D108BD9-81ED-4DB2-BD59-A6C34878D82A}">
                        <a16:rowId xmlns:a16="http://schemas.microsoft.com/office/drawing/2014/main" val="84711959"/>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N (%)</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231 (67%)</a:t>
                          </a: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116 (33%)</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9CBD0"/>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6500" dirty="0"/>
                            <a:t>175 (50%)</a:t>
                          </a:r>
                          <a:endParaRPr lang="en-SE" sz="6500" dirty="0">
                            <a:ln>
                              <a:solidFill>
                                <a:schemeClr val="tx1"/>
                              </a:solidFill>
                            </a:ln>
                            <a:solidFill>
                              <a:schemeClr val="tx1"/>
                            </a:solidFill>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172 (50%)</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9CBD0"/>
                        </a:solidFill>
                      </a:tcPr>
                    </a:tc>
                    <a:extLst>
                      <a:ext uri="{0D108BD9-81ED-4DB2-BD59-A6C34878D82A}">
                        <a16:rowId xmlns:a16="http://schemas.microsoft.com/office/drawing/2014/main" val="1175558547"/>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Female (%)</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rgbClr val="87005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159 (69%)</a:t>
                          </a:r>
                          <a:endParaRPr lang="en-SE" sz="6500" dirty="0"/>
                        </a:p>
                      </a:txBody>
                      <a:tcPr anchor="ctr">
                        <a:lnL w="12700" cap="flat" cmpd="sng" algn="ctr">
                          <a:solidFill>
                            <a:srgbClr val="87005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algn="ctr"/>
                          <a:r>
                            <a:rPr lang="en-US" sz="6500" dirty="0"/>
                            <a:t>87 (75%)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6500" dirty="0"/>
                            <a:t>117 (67%)</a:t>
                          </a:r>
                          <a:endParaRPr lang="en-SE" sz="6500"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algn="ctr"/>
                          <a:r>
                            <a:rPr lang="en-US" sz="6500" dirty="0"/>
                            <a:t>129 (75%)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extLst>
                      <a:ext uri="{0D108BD9-81ED-4DB2-BD59-A6C34878D82A}">
                        <a16:rowId xmlns:a16="http://schemas.microsoft.com/office/drawing/2014/main" val="2470668957"/>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Seropositive (%)</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169 (75%)</a:t>
                          </a: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86 (75%)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6500" dirty="0"/>
                            <a:t>126 (74%)</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129 (75%)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extLst>
                      <a:ext uri="{0D108BD9-81ED-4DB2-BD59-A6C34878D82A}">
                        <a16:rowId xmlns:a16="http://schemas.microsoft.com/office/drawing/2014/main" val="578414691"/>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Mean age at start of MTX (SD)</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60 (14)</a:t>
                          </a: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algn="ctr"/>
                          <a:r>
                            <a:rPr lang="en-US" sz="6500" dirty="0"/>
                            <a:t>53 (15)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marL="0" marR="0" lvl="0" indent="0" algn="ctr" defTabSz="4389120" rtl="0" eaLnBrk="1" fontAlgn="auto" latinLnBrk="0" hangingPunct="1">
                            <a:lnSpc>
                              <a:spcPct val="100000"/>
                            </a:lnSpc>
                            <a:spcBef>
                              <a:spcPts val="0"/>
                            </a:spcBef>
                            <a:spcAft>
                              <a:spcPts val="0"/>
                            </a:spcAft>
                            <a:buClrTx/>
                            <a:buSzTx/>
                            <a:buFontTx/>
                            <a:buNone/>
                            <a:tabLst/>
                            <a:defRPr/>
                          </a:pPr>
                          <a:r>
                            <a:rPr lang="en-US" sz="6500" dirty="0"/>
                            <a:t>62 (13)</a:t>
                          </a:r>
                          <a:endParaRPr lang="en-SE" sz="6500"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a:txBody>
                        <a:bodyPr/>
                        <a:lstStyle/>
                        <a:p>
                          <a:pPr algn="ctr"/>
                          <a:r>
                            <a:rPr lang="en-US" sz="6500" dirty="0"/>
                            <a:t>53 (15)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extLst>
                      <a:ext uri="{0D108BD9-81ED-4DB2-BD59-A6C34878D82A}">
                        <a16:rowId xmlns:a16="http://schemas.microsoft.com/office/drawing/2014/main" val="2774513743"/>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Median year of start of MTX (IQR)</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a:txBody>
                        <a:bodyPr/>
                        <a:lstStyle/>
                        <a:p>
                          <a:pPr algn="ctr"/>
                          <a:r>
                            <a:rPr lang="en-US" sz="6500" dirty="0"/>
                            <a:t>2012 (07-16)</a:t>
                          </a: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2011 (06-15)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2013 (07-16)</a:t>
                          </a:r>
                          <a:endParaRPr lang="en-SE" sz="6500" dirty="0">
                            <a:ln>
                              <a:solidFill>
                                <a:sysClr val="windowText" lastClr="000000"/>
                              </a:solidFill>
                            </a:ln>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tc>
                      <a:txBody>
                        <a:bodyPr/>
                        <a:lstStyle/>
                        <a:p>
                          <a:pPr algn="ctr"/>
                          <a:r>
                            <a:rPr lang="en-US" sz="6500" dirty="0"/>
                            <a:t>2011 (07-15)</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9CBD0"/>
                        </a:solidFill>
                      </a:tcPr>
                    </a:tc>
                    <a:extLst>
                      <a:ext uri="{0D108BD9-81ED-4DB2-BD59-A6C34878D82A}">
                        <a16:rowId xmlns:a16="http://schemas.microsoft.com/office/drawing/2014/main" val="3437767638"/>
                      </a:ext>
                    </a:extLst>
                  </a:tr>
                  <a:tr h="2062294">
                    <a:tc>
                      <a:txBody>
                        <a:bodyPr/>
                        <a:lstStyle/>
                        <a:p>
                          <a:pPr algn="ctr"/>
                          <a:r>
                            <a:rPr lang="en-US" sz="4600" dirty="0">
                              <a:solidFill>
                                <a:schemeClr val="bg1"/>
                              </a:solidFill>
                              <a:latin typeface="Segoe UI Semibold" panose="020B0702040204020203" pitchFamily="34" charset="0"/>
                              <a:cs typeface="Segoe UI Semibold" panose="020B0702040204020203" pitchFamily="34" charset="0"/>
                            </a:rPr>
                            <a:t>RR (95% CI)</a:t>
                          </a:r>
                          <a:endParaRPr lang="en-SE" sz="4600" dirty="0">
                            <a:solidFill>
                              <a:schemeClr val="bg1"/>
                            </a:solidFill>
                            <a:latin typeface="Segoe UI Semibold" panose="020B0702040204020203" pitchFamily="34" charset="0"/>
                            <a:cs typeface="Segoe UI Semibold" panose="020B0702040204020203" pitchFamily="34" charset="0"/>
                          </a:endParaRP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870052"/>
                        </a:solidFill>
                      </a:tcPr>
                    </a:tc>
                    <a:tc gridSpan="2">
                      <a:txBody>
                        <a:bodyPr/>
                        <a:lstStyle/>
                        <a:p>
                          <a:pPr algn="ctr"/>
                          <a:r>
                            <a:rPr lang="en-US" sz="6500" dirty="0"/>
                            <a:t>1.02 (0.87-1.20)</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gridSpan="2">
                      <a:txBody>
                        <a:bodyPr/>
                        <a:lstStyle/>
                        <a:p>
                          <a:pPr algn="ctr"/>
                          <a:r>
                            <a:rPr lang="en-US" sz="6500" dirty="0"/>
                            <a:t>1.41 (1.14-1.74)</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7E9"/>
                        </a:solidFill>
                      </a:tcPr>
                    </a:tc>
                    <a:extLst>
                      <a:ext uri="{0D108BD9-81ED-4DB2-BD59-A6C34878D82A}">
                        <a16:rowId xmlns:a16="http://schemas.microsoft.com/office/drawing/2014/main" val="1977868514"/>
                      </a:ext>
                    </a:extLst>
                  </a:tr>
                  <a:tr h="1082040">
                    <a:tc>
                      <a:txBody>
                        <a:bodyPr/>
                        <a:lstStyle/>
                        <a:p>
                          <a:endParaRPr lang="en-SE"/>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235" t="-1548315" r="-400588" b="-230337"/>
                          </a:stretch>
                        </a:blipFill>
                      </a:tcPr>
                    </a:tc>
                    <a:tc gridSpan="2">
                      <a:txBody>
                        <a:bodyPr/>
                        <a:lstStyle/>
                        <a:p>
                          <a:pPr algn="ctr"/>
                          <a:r>
                            <a:rPr lang="en-US" sz="6500" dirty="0"/>
                            <a:t>0.08 (0*-0.43)</a:t>
                          </a:r>
                          <a:endParaRPr lang="en-SE" sz="6500"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gridSpan="2">
                      <a:txBody>
                        <a:bodyPr/>
                        <a:lstStyle/>
                        <a:p>
                          <a:pPr algn="ctr"/>
                          <a:r>
                            <a:rPr lang="en-US" sz="6500" dirty="0"/>
                            <a:t>0.58 (0.27-0.89)</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extLst>
                      <a:ext uri="{0D108BD9-81ED-4DB2-BD59-A6C34878D82A}">
                        <a16:rowId xmlns:a16="http://schemas.microsoft.com/office/drawing/2014/main" val="666875222"/>
                      </a:ext>
                    </a:extLst>
                  </a:tr>
                  <a:tr h="2194560">
                    <a:tc gridSpan="5">
                      <a:txBody>
                        <a:bodyPr/>
                        <a:lstStyle/>
                        <a:p>
                          <a:pPr algn="l"/>
                          <a:r>
                            <a:rPr lang="en-US" sz="4600" dirty="0">
                              <a:solidFill>
                                <a:schemeClr val="bg1"/>
                              </a:solidFill>
                              <a:latin typeface="Segoe UI Semibold" panose="020B0702040204020203" pitchFamily="34" charset="0"/>
                              <a:cs typeface="Segoe UI Semibold" panose="020B0702040204020203" pitchFamily="34" charset="0"/>
                            </a:rPr>
                            <a:t>Table 1: </a:t>
                          </a:r>
                          <a:r>
                            <a:rPr lang="en-US" sz="4600" dirty="0">
                              <a:solidFill>
                                <a:schemeClr val="bg1"/>
                              </a:solidFill>
                              <a:latin typeface="Segoe UI Light" panose="020B0502040204020203" pitchFamily="34" charset="0"/>
                              <a:cs typeface="Segoe UI Light" panose="020B0502040204020203" pitchFamily="34" charset="0"/>
                            </a:rPr>
                            <a:t>Demographics and results for the study population of Swedish early RA patients (diagnosis &lt; 12 months after symptom debut) diagnosed 1999-2019, treated with MTX in monotherapy as their first prescribed DMARD treatment and with a first-degree relative concordant for early RA and treatment.</a:t>
                          </a:r>
                          <a:endParaRPr lang="en-SE" sz="4600" dirty="0">
                            <a:solidFill>
                              <a:schemeClr val="bg1"/>
                            </a:solidFill>
                            <a:latin typeface="Segoe UI Light" panose="020B0502040204020203" pitchFamily="34" charset="0"/>
                            <a:cs typeface="Segoe UI Light" panose="020B0502040204020203"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70052"/>
                        </a:solidFill>
                      </a:tcPr>
                    </a:tc>
                    <a:tc hMerge="1">
                      <a:txBody>
                        <a:bodyPr/>
                        <a:lstStyle/>
                        <a:p>
                          <a:pPr algn="ctr"/>
                          <a:endParaRPr lang="en-SE"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hMerge="1">
                      <a:txBody>
                        <a:bodyPr/>
                        <a:lstStyle/>
                        <a:p>
                          <a:endParaRPr lang="en-SE"/>
                        </a:p>
                      </a:txBody>
                      <a:tcPr/>
                    </a:tc>
                    <a:tc hMerge="1">
                      <a:txBody>
                        <a:bodyPr/>
                        <a:lstStyle/>
                        <a:p>
                          <a:pPr algn="ctr"/>
                          <a:endParaRPr lang="en-US" sz="6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CBD0"/>
                        </a:solidFill>
                      </a:tcPr>
                    </a:tc>
                    <a:tc hMerge="1">
                      <a:txBody>
                        <a:bodyPr/>
                        <a:lstStyle/>
                        <a:p>
                          <a:endParaRPr lang="en-SE"/>
                        </a:p>
                      </a:txBody>
                      <a:tcPr/>
                    </a:tc>
                    <a:extLst>
                      <a:ext uri="{0D108BD9-81ED-4DB2-BD59-A6C34878D82A}">
                        <a16:rowId xmlns:a16="http://schemas.microsoft.com/office/drawing/2014/main" val="1761883320"/>
                      </a:ext>
                    </a:extLst>
                  </a:tr>
                </a:tbl>
              </a:graphicData>
            </a:graphic>
          </p:graphicFrame>
        </mc:Fallback>
      </mc:AlternateContent>
      <p:pic>
        <p:nvPicPr>
          <p:cNvPr id="27" name="Picture 26">
            <a:extLst>
              <a:ext uri="{FF2B5EF4-FFF2-40B4-BE49-F238E27FC236}">
                <a16:creationId xmlns:a16="http://schemas.microsoft.com/office/drawing/2014/main" id="{3CF9A586-1F1B-4140-A12A-BFFC4256C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54298" y="27916565"/>
            <a:ext cx="6096000" cy="4062984"/>
          </a:xfrm>
          <a:prstGeom prst="rect">
            <a:avLst/>
          </a:prstGeom>
          <a:ln>
            <a:solidFill>
              <a:schemeClr val="tx1"/>
            </a:solidFill>
          </a:ln>
        </p:spPr>
      </p:pic>
      <p:pic>
        <p:nvPicPr>
          <p:cNvPr id="29" name="Picture 28">
            <a:extLst>
              <a:ext uri="{FF2B5EF4-FFF2-40B4-BE49-F238E27FC236}">
                <a16:creationId xmlns:a16="http://schemas.microsoft.com/office/drawing/2014/main" id="{AB1F8477-F42C-438A-B918-6A84385B0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07603" y="27916565"/>
            <a:ext cx="3012690" cy="4062985"/>
          </a:xfrm>
          <a:prstGeom prst="rect">
            <a:avLst/>
          </a:prstGeom>
        </p:spPr>
      </p:pic>
    </p:spTree>
    <p:extLst>
      <p:ext uri="{BB962C8B-B14F-4D97-AF65-F5344CB8AC3E}">
        <p14:creationId xmlns:p14="http://schemas.microsoft.com/office/powerpoint/2010/main" val="37557486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10515</TotalTime>
  <Words>678</Words>
  <Application>Microsoft Office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Cambria Math</vt:lpstr>
      <vt:lpstr>Calibri</vt:lpstr>
      <vt:lpstr>Arial</vt:lpstr>
      <vt:lpstr>Segoe UI Light</vt:lpstr>
      <vt:lpstr>Segoe UI Semibold</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Anton Öberg Sysojev</cp:lastModifiedBy>
  <cp:revision>233</cp:revision>
  <dcterms:created xsi:type="dcterms:W3CDTF">2019-07-02T13:39:34Z</dcterms:created>
  <dcterms:modified xsi:type="dcterms:W3CDTF">2021-06-03T10:06:45Z</dcterms:modified>
</cp:coreProperties>
</file>